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3" r:id="rId3"/>
    <p:sldId id="257" r:id="rId4"/>
    <p:sldId id="258" r:id="rId5"/>
    <p:sldId id="259" r:id="rId6"/>
    <p:sldId id="260" r:id="rId7"/>
    <p:sldId id="271" r:id="rId8"/>
    <p:sldId id="274" r:id="rId9"/>
    <p:sldId id="273" r:id="rId10"/>
    <p:sldId id="264" r:id="rId11"/>
    <p:sldId id="285" r:id="rId12"/>
    <p:sldId id="276" r:id="rId13"/>
    <p:sldId id="277" r:id="rId14"/>
    <p:sldId id="278" r:id="rId15"/>
    <p:sldId id="279" r:id="rId16"/>
    <p:sldId id="281" r:id="rId17"/>
    <p:sldId id="280" r:id="rId18"/>
    <p:sldId id="282" r:id="rId19"/>
    <p:sldId id="283" r:id="rId20"/>
    <p:sldId id="284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69" r:id="rId36"/>
    <p:sldId id="270" r:id="rId37"/>
    <p:sldId id="287" r:id="rId3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ansije\Desktop\Budzet%202016-17.12.2015\Budzet%202016\Budzet%202016\2016\Budzet%202016-17%2012%202015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nansije\Desktop\Budzet%202016-17.12.2015\Budzet%202016\Budzet%202016\2016\Budzet%202016-17%2012%2020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444444444509E-2"/>
          <c:y val="0.10173410404624299"/>
          <c:w val="0.58743197725284313"/>
          <c:h val="0.898265895953757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4836444055604196E-2"/>
                  <c:y val="-9.1806559577831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48,817,438 , </a:t>
                    </a:r>
                    <a:endParaRPr lang="bs-Latn-BA"/>
                  </a:p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338,609,260, </a:t>
                    </a:r>
                    <a:endParaRPr lang="bs-Latn-BA"/>
                  </a:p>
                  <a:p>
                    <a:r>
                      <a:rPr lang="en-US"/>
                      <a:t>34%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905839895013252E-2"/>
                  <c:y val="-0.204035501342678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147,844,622, </a:t>
                    </a:r>
                    <a:endParaRPr lang="bs-Latn-BA"/>
                  </a:p>
                  <a:p>
                    <a:r>
                      <a:rPr lang="en-US"/>
                      <a:t>15%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743000874890715E-2"/>
                  <c:y val="3.50126985571890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452,719,025, </a:t>
                    </a:r>
                    <a:endParaRPr lang="bs-Latn-BA"/>
                  </a:p>
                  <a:p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5795319335083144"/>
                  <c:y val="-5.53799098812070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371708223972032"/>
                  <c:y val="-0.160582222019935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'Оптшти део - (6)'!$K$3:$K$8</c:f>
              <c:strCache>
                <c:ptCount val="6"/>
                <c:pt idx="0">
                  <c:v>Пренета средства из претходне године</c:v>
                </c:pt>
                <c:pt idx="1">
                  <c:v>Изворни приходи</c:v>
                </c:pt>
                <c:pt idx="2">
                  <c:v>Уступљени приходи</c:v>
                </c:pt>
                <c:pt idx="3">
                  <c:v>Трансфери</c:v>
                </c:pt>
                <c:pt idx="4">
                  <c:v>Примања од продаје нефинансијске имовине</c:v>
                </c:pt>
                <c:pt idx="5">
                  <c:v>Примања од задуживања</c:v>
                </c:pt>
              </c:strCache>
            </c:strRef>
          </c:cat>
          <c:val>
            <c:numRef>
              <c:f>'Оптшти део - (6)'!$L$3:$L$8</c:f>
              <c:numCache>
                <c:formatCode>#,##0</c:formatCode>
                <c:ptCount val="6"/>
                <c:pt idx="0" formatCode="#,##0_ ;\-#,##0\ ">
                  <c:v>48817438</c:v>
                </c:pt>
                <c:pt idx="1">
                  <c:v>338609260</c:v>
                </c:pt>
                <c:pt idx="2">
                  <c:v>147844621.97</c:v>
                </c:pt>
                <c:pt idx="3">
                  <c:v>452719025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/>
            </a:pPr>
            <a:r>
              <a:rPr lang="x-none"/>
              <a:t>Структура буџета по програмској класификацији</a:t>
            </a:r>
            <a:endParaRPr lang="en-US"/>
          </a:p>
        </c:rich>
      </c:tx>
      <c:layout>
        <c:manualLayout>
          <c:xMode val="edge"/>
          <c:yMode val="edge"/>
          <c:x val="0.10095593953533587"/>
          <c:y val="0"/>
        </c:manualLayout>
      </c:layout>
      <c:overlay val="1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00579615048131"/>
          <c:y val="0.36793170172430523"/>
          <c:w val="0.43132728200642168"/>
          <c:h val="0.667861472288294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31172086128122917"/>
                  <c:y val="-6.8886579855484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735588606979684"/>
                  <c:y val="-0.203315094087815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73336618363333E-3"/>
                  <c:y val="-0.30077128755726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127764072409527E-2"/>
                  <c:y val="-9.0006470587237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6698108048994"/>
                  <c:y val="-2.38948550417083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770067804024487"/>
                  <c:y val="3.1309243274781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5600238811350395"/>
                  <c:y val="-4.98769415042548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9548848060659099"/>
                  <c:y val="-1.72767255444420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796143777047014E-2"/>
                  <c:y val="-2.20201985174265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7105278506853311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3560306697773888"/>
                  <c:y val="-0.111087681836380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1551424127539618"/>
                  <c:y val="-0.237393757983641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1350685331000292"/>
                  <c:y val="-0.324524222607767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0.10529916399338979"/>
                  <c:y val="-0.3940727536176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4609337027316097E-2"/>
                  <c:y val="-0.115089512116070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Програмска!$A$621:$A$635</c:f>
              <c:strCache>
                <c:ptCount val="15"/>
                <c:pt idx="0">
                  <c:v>Програм 1.  Локални развој и просторно планирање</c:v>
                </c:pt>
                <c:pt idx="1">
                  <c:v>Програм 2.  Комунална делатност</c:v>
                </c:pt>
                <c:pt idx="2">
                  <c:v>Програм 3.  Локални економски развој</c:v>
                </c:pt>
                <c:pt idx="3">
                  <c:v>Програм 4.  Развој туризма</c:v>
                </c:pt>
                <c:pt idx="4">
                  <c:v>Програм 5.  Развој пољопривреде</c:v>
                </c:pt>
                <c:pt idx="5">
                  <c:v>Програм 6.  Заштита животне средине</c:v>
                </c:pt>
                <c:pt idx="6">
                  <c:v>Програм 7.  Путна инфраструктура</c:v>
                </c:pt>
                <c:pt idx="7">
                  <c:v>Програм 8.  Предшколско васпитање</c:v>
                </c:pt>
                <c:pt idx="8">
                  <c:v>Програм 9.  Основно образовање</c:v>
                </c:pt>
                <c:pt idx="9">
                  <c:v>Програм 10. Средње образовање</c:v>
                </c:pt>
                <c:pt idx="10">
                  <c:v>Програм 11.  Социјална  и дечја заштита</c:v>
                </c:pt>
                <c:pt idx="11">
                  <c:v>Програм 12.  Примарна здравствена заштита</c:v>
                </c:pt>
                <c:pt idx="12">
                  <c:v>Програм 13.  Развој културе</c:v>
                </c:pt>
                <c:pt idx="13">
                  <c:v>Програм 14.  Развој спорта и омладине</c:v>
                </c:pt>
                <c:pt idx="14">
                  <c:v>Програм 15.  Локална самоуправа</c:v>
                </c:pt>
              </c:strCache>
            </c:strRef>
          </c:cat>
          <c:val>
            <c:numRef>
              <c:f>Програмска!$B$621:$B$635</c:f>
              <c:numCache>
                <c:formatCode>#,##0</c:formatCode>
                <c:ptCount val="15"/>
                <c:pt idx="0">
                  <c:v>57293497</c:v>
                </c:pt>
                <c:pt idx="1">
                  <c:v>115473000</c:v>
                </c:pt>
                <c:pt idx="2">
                  <c:v>17200000</c:v>
                </c:pt>
                <c:pt idx="3">
                  <c:v>2859838.9299999997</c:v>
                </c:pt>
                <c:pt idx="4">
                  <c:v>33501627</c:v>
                </c:pt>
                <c:pt idx="5">
                  <c:v>8450000</c:v>
                </c:pt>
                <c:pt idx="6">
                  <c:v>233307875.97999999</c:v>
                </c:pt>
                <c:pt idx="7">
                  <c:v>45481472</c:v>
                </c:pt>
                <c:pt idx="8">
                  <c:v>66017000</c:v>
                </c:pt>
                <c:pt idx="9">
                  <c:v>10000000</c:v>
                </c:pt>
                <c:pt idx="10">
                  <c:v>37319500</c:v>
                </c:pt>
                <c:pt idx="11">
                  <c:v>10000000</c:v>
                </c:pt>
                <c:pt idx="12">
                  <c:v>26537312.959999997</c:v>
                </c:pt>
                <c:pt idx="13">
                  <c:v>25196546.73</c:v>
                </c:pt>
                <c:pt idx="14">
                  <c:v>299352674.72000003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5733-A505-4267-84A1-810CFA8F51D1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62CC-FD4C-4683-B7D1-532704BAB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3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AFA0-546A-4D5C-96FE-E5BDE38331EF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3130D-7680-444D-BF99-F48EFD0C9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0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3130D-7680-444D-BF99-F48EFD0C94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6B32AB-F699-4F68-98B6-5581D1270DDD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7358B-9C5B-4967-991C-4C1073312170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33631-B14F-4094-BDA5-05EE13BEBF56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4AD06-98E8-4D83-B41D-8230AEC285F3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234C6-A252-48D4-B3AD-DFEBB58C3ED9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43B6E-A8DE-4790-AC84-65EC0759AE3F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02085-9E0E-4A94-B14B-1C54864F567D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D5F5D-2862-4A64-89D3-367E118E9E18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4F4D5-FE78-47F4-BEF2-3E6FE589969A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310E2A-39CA-4474-ACA9-637BA82FE88C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DD06C-794A-40A2-8F61-C3A04A9229AE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F0E6C-5A4A-48F7-94A9-F005C22CFF7B}" type="datetime1">
              <a:rPr lang="en-GB" smtClean="0"/>
              <a:pPr/>
              <a:t>23/12/2015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PRIJEDLOG BUDŽETA ZA 2016.GODINU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CC2B86-3CD4-4108-8DFD-7FCB4C65A5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d"/>
  </p:transition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sije@TUTIN.rs" TargetMode="External"/><Relationship Id="rId2" Type="http://schemas.openxmlformats.org/officeDocument/2006/relationships/hyperlink" Target="http://www.tutin.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25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PRIJEDLOG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BUDŽETA</a:t>
            </a:r>
            <a:br>
              <a:rPr lang="sr-Latn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OPŠTINE TUTIN ZA </a:t>
            </a:r>
            <a:br>
              <a:rPr lang="sr-Latn-RS" sz="3600" dirty="0">
                <a:latin typeface="Times New Roman" pitchFamily="18" charset="0"/>
                <a:cs typeface="Times New Roman" pitchFamily="18" charset="0"/>
              </a:rPr>
            </a:br>
            <a:r>
              <a:rPr lang="sr-Latn-RS" sz="3600" dirty="0">
                <a:latin typeface="Times New Roman" pitchFamily="18" charset="0"/>
                <a:cs typeface="Times New Roman" pitchFamily="18" charset="0"/>
              </a:rPr>
              <a:t>2016.GODINU</a:t>
            </a:r>
            <a:br>
              <a:rPr lang="sr-Latn-RS" sz="3600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7854696" cy="648072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>
                <a:latin typeface="Arial" pitchFamily="34" charset="0"/>
                <a:cs typeface="Arial" pitchFamily="34" charset="0"/>
              </a:rPr>
              <a:t>(2016-2018)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1234423" cy="1524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5892553" cy="524669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PRIJEDLOG BUDŽETA ZA 2016.GODINU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078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2350681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837" y="2462257"/>
            <a:ext cx="7097994" cy="8382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OPIS</a:t>
            </a:r>
            <a:r>
              <a:rPr lang="sr-Latn-RS" sz="2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: Izrada planske i urbanističke dokumentacije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Prostorni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plan)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dist="50800" sx="1000" sy="1000" algn="ctr" rotWithShape="0">
              <a:srgbClr val="000000"/>
            </a:outerShdw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81000" y="18288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5800" y="152400"/>
            <a:ext cx="8229600" cy="838200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sr-Cyrl-RS" sz="2400" b="1" dirty="0" smtClean="0">
                <a:solidFill>
                  <a:schemeClr val="bg1"/>
                </a:solidFill>
              </a:rPr>
              <a:t>ПЕ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19200" y="304800"/>
            <a:ext cx="8229600" cy="838200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sr-Cyrl-RS" sz="2400" b="1" dirty="0" smtClean="0">
                <a:solidFill>
                  <a:schemeClr val="bg1"/>
                </a:solidFill>
              </a:rPr>
              <a:t>ОГРАМ 1 – ЛОКАЛНИ РАЗВОЈ И ПРОСТОРНО ПЛАНИРАЊЕ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PROGRAM 1 - LOKALNI RAZVOJ I PROSTORNO PLANIRANJE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11696" cy="1370647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81200" y="2743200"/>
            <a:ext cx="3886200" cy="685800"/>
          </a:xfrm>
          <a:prstGeom prst="rect">
            <a:avLst/>
          </a:prstGeom>
        </p:spPr>
        <p:txBody>
          <a:bodyPr vert="horz" rtlCol="0" anchor="ctr">
            <a:normAutofit fontScale="4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s-Latn-BA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lang="en-US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.000.000 </a:t>
            </a:r>
            <a:r>
              <a:rPr lang="en-US" sz="5300" dirty="0" err="1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dinara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533400" y="2057400"/>
            <a:ext cx="8229600" cy="838200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s-Latn-BA" sz="27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STRATEŠKO, PROSTORNO I URBANISTIČKO PLANIRANJE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84262" y="3352800"/>
            <a:ext cx="8229600" cy="838200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s-Latn-BA" sz="33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UREĐIVANJE GHRAĐEVINSKOG ZEMLJIŠTA</a:t>
            </a:r>
          </a:p>
          <a:p>
            <a:r>
              <a:rPr lang="bs-Latn-BA" sz="27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JP DIREKCIJA ZA URBANIZAM I IZGRADNJU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981200" y="3772612"/>
            <a:ext cx="3886200" cy="685800"/>
          </a:xfrm>
          <a:prstGeom prst="rect">
            <a:avLst/>
          </a:prstGeom>
        </p:spPr>
        <p:txBody>
          <a:bodyPr vert="horz" rtlCol="0" anchor="ctr">
            <a:normAutofit fontScale="4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s-Latn-BA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54</a:t>
            </a:r>
            <a:r>
              <a:rPr lang="en-US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lang="sr-Latn-RS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293</a:t>
            </a:r>
            <a:r>
              <a:rPr lang="en-US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lang="sr-Latn-RS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497</a:t>
            </a:r>
            <a:r>
              <a:rPr lang="en-US" sz="530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5300" dirty="0" err="1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dinara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1066800"/>
            <a:ext cx="2466975" cy="1847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</a:t>
            </a:r>
            <a:r>
              <a:rPr lang="en-GB" dirty="0" smtClean="0"/>
              <a:t>INU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2 – KOMUNALNA DELATNOST</a:t>
            </a:r>
            <a:endParaRPr lang="en-US" sz="3600" dirty="0"/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895600"/>
            <a:ext cx="2466975" cy="1847850"/>
          </a:xfrm>
          <a:prstGeom prst="rect">
            <a:avLst/>
          </a:prstGeom>
        </p:spPr>
      </p:pic>
      <p:pic>
        <p:nvPicPr>
          <p:cNvPr id="7" name="Picture 6" descr="untitle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724400"/>
            <a:ext cx="2466975" cy="184785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04800" y="1066800"/>
            <a:ext cx="5638800" cy="8683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3600" b="1" dirty="0" smtClean="0">
                <a:solidFill>
                  <a:srgbClr val="FF0000"/>
                </a:solidFill>
              </a:rPr>
              <a:t>Vodosnabdevanje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87708" y="1500981"/>
            <a:ext cx="5638800" cy="3048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s-Latn-BA" sz="2000" dirty="0" smtClean="0"/>
              <a:t>Završetak filterskog postrojenja i puštanje u rad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s-Latn-BA" sz="2000" dirty="0" smtClean="0"/>
              <a:t>Izgradnja vodovoda  za naselja Kleče i Pelje Polje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s-Latn-BA" sz="2000" dirty="0" smtClean="0"/>
              <a:t>Izgradnja vodovoda na seoskom području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s-Latn-BA" sz="2000" dirty="0" smtClean="0"/>
              <a:t>Održavanje vodovodne infrastrukture</a:t>
            </a:r>
            <a:endParaRPr lang="en-US" sz="20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09600" y="5181600"/>
            <a:ext cx="5638800" cy="8683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s-Latn-BA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60.000.000 dinara</a:t>
            </a:r>
          </a:p>
          <a:p>
            <a:pPr lvl="0">
              <a:spcBef>
                <a:spcPct val="0"/>
              </a:spcBef>
              <a:defRPr/>
            </a:pPr>
            <a:r>
              <a:rPr lang="bs-Latn-BA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2016-2018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97400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s-Latn-BA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32.220.000 dinara</a:t>
            </a:r>
          </a:p>
          <a:p>
            <a:pPr lvl="0">
              <a:spcBef>
                <a:spcPct val="0"/>
              </a:spcBef>
              <a:defRPr/>
            </a:pPr>
            <a:r>
              <a:rPr lang="bs-Latn-BA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2016.godina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2 – KOMUNALNA DELATNOST</a:t>
            </a:r>
            <a:endParaRPr lang="en-US" sz="3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133600"/>
            <a:ext cx="5181600" cy="28194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bs-Latn-BA" sz="2000" b="1" dirty="0" smtClean="0"/>
              <a:t>Nastavak izgradnje kolektora otpadnih voda</a:t>
            </a:r>
          </a:p>
          <a:p>
            <a:pPr>
              <a:buFont typeface="Arial" pitchFamily="34" charset="0"/>
              <a:buChar char="•"/>
            </a:pPr>
            <a:endParaRPr lang="bs-Latn-BA" sz="2000" b="1" dirty="0" smtClean="0"/>
          </a:p>
          <a:p>
            <a:pPr>
              <a:buFont typeface="Arial" pitchFamily="34" charset="0"/>
              <a:buChar char="•"/>
            </a:pPr>
            <a:r>
              <a:rPr lang="bs-Latn-BA" sz="2000" b="1" dirty="0" smtClean="0"/>
              <a:t> Izgradnja kanalizacione mreže u gradskom području</a:t>
            </a:r>
          </a:p>
          <a:p>
            <a:endParaRPr lang="bs-Latn-BA" sz="2000" b="1" dirty="0" smtClean="0"/>
          </a:p>
          <a:p>
            <a:pPr>
              <a:buFont typeface="Arial" pitchFamily="34" charset="0"/>
              <a:buChar char="•"/>
            </a:pPr>
            <a:r>
              <a:rPr lang="bs-Latn-BA" sz="2000" b="1" dirty="0" smtClean="0"/>
              <a:t>Izgradnja kanalizacione mreže na seoskom područu</a:t>
            </a:r>
          </a:p>
          <a:p>
            <a:endParaRPr lang="bs-Latn-BA" sz="2000" b="1" dirty="0" smtClean="0"/>
          </a:p>
          <a:p>
            <a:pPr>
              <a:buFont typeface="Arial" pitchFamily="34" charset="0"/>
              <a:buChar char="•"/>
            </a:pPr>
            <a:r>
              <a:rPr lang="bs-Latn-BA" sz="2000" b="1" dirty="0" smtClean="0"/>
              <a:t>Održavanje kanalizacionih mreža</a:t>
            </a:r>
          </a:p>
          <a:p>
            <a:endParaRPr lang="bs-Latn-BA" sz="2000" b="1" dirty="0" smtClean="0"/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990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2400" b="1" dirty="0" smtClean="0">
                <a:solidFill>
                  <a:srgbClr val="FF0000"/>
                </a:solidFill>
              </a:rPr>
              <a:t>Upravljanje otpadnim vodama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00600" y="5029200"/>
            <a:ext cx="4343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bs-Latn-BA" sz="43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35.800.000 dinara</a:t>
            </a:r>
          </a:p>
          <a:p>
            <a:pPr lvl="0">
              <a:spcBef>
                <a:spcPct val="0"/>
              </a:spcBef>
              <a:defRPr/>
            </a:pPr>
            <a:r>
              <a:rPr lang="bs-Latn-BA" sz="21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2016-2017</a:t>
            </a:r>
            <a:endParaRPr lang="en-US" sz="2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0" name="Content Placeholder 9" descr="images1C6T33V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2819400"/>
            <a:ext cx="3200400" cy="1905000"/>
          </a:xfrm>
        </p:spPr>
      </p:pic>
      <p:pic>
        <p:nvPicPr>
          <p:cNvPr id="11" name="Picture 10" descr="imagesWO058AR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43000"/>
            <a:ext cx="3276600" cy="16002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57200" y="4572000"/>
            <a:ext cx="3733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27.000.000 dinara</a:t>
            </a:r>
          </a:p>
          <a:p>
            <a:pPr lvl="0">
              <a:spcBef>
                <a:spcPct val="0"/>
              </a:spcBef>
              <a:defRPr/>
            </a:pPr>
            <a:r>
              <a:rPr lang="bs-Latn-BA" sz="21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2016.godina</a:t>
            </a:r>
            <a:endParaRPr lang="en-US" sz="2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avna higijen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2971800"/>
            <a:ext cx="2466975" cy="1847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5353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2 – KOMUNALNA DELATNOST</a:t>
            </a:r>
            <a:endParaRPr lang="en-US" sz="3600" dirty="0"/>
          </a:p>
        </p:txBody>
      </p:sp>
      <p:pic>
        <p:nvPicPr>
          <p:cNvPr id="7" name="Picture 6" descr="Javna higij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19200"/>
            <a:ext cx="2619375" cy="1743075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1371600"/>
            <a:ext cx="5562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3200" b="1" dirty="0" smtClean="0">
                <a:solidFill>
                  <a:srgbClr val="FF0000"/>
                </a:solidFill>
              </a:rPr>
              <a:t>Javna higijena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33400" y="2819400"/>
            <a:ext cx="5562600" cy="1371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2800" b="1" dirty="0" smtClean="0"/>
              <a:t>Za troškove održavanja javnih površina predviđeno je:</a:t>
            </a:r>
            <a:endParaRPr lang="en-US" sz="2800" b="1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09600" y="4267200"/>
            <a:ext cx="5562600" cy="1371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2800" b="1" dirty="0" smtClean="0">
                <a:solidFill>
                  <a:srgbClr val="FF0000"/>
                </a:solidFill>
                <a:latin typeface="Arial Black" pitchFamily="34" charset="0"/>
              </a:rPr>
              <a:t>26.500.000 dinara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067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2 – KOMUNALNA DELATNOST</a:t>
            </a:r>
            <a:endParaRPr lang="en-US" sz="3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1600200"/>
            <a:ext cx="5486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Uređivanje i održavanje zelenila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3124200"/>
            <a:ext cx="54864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2400" b="1" dirty="0" smtClean="0"/>
              <a:t>Za troškove održavanja zelenih površina i ostalih javnih površina predviđeno je</a:t>
            </a:r>
            <a:r>
              <a:rPr lang="sr-Cyrl-RS" sz="2400" b="1" dirty="0" smtClean="0"/>
              <a:t>:</a:t>
            </a:r>
            <a:endParaRPr lang="en-US" sz="2400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914400" y="4724400"/>
            <a:ext cx="54864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s-Latn-BA" sz="2400" b="1" dirty="0" smtClean="0">
                <a:solidFill>
                  <a:srgbClr val="FF0000"/>
                </a:solidFill>
                <a:latin typeface="Arial Black" pitchFamily="34" charset="0"/>
              </a:rPr>
              <a:t>1.000.000 dinara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Content Placeholder 9" descr="images7YNGCE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1371600"/>
            <a:ext cx="3571875" cy="1981200"/>
          </a:xfrm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505200"/>
            <a:ext cx="3429000" cy="1828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avna rasv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4114800"/>
            <a:ext cx="3041904" cy="21829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5353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2 – KOMUNALNA DELATNOST</a:t>
            </a:r>
            <a:endParaRPr lang="en-US" sz="3600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19200"/>
            <a:ext cx="2268638" cy="266192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3112" y="1066800"/>
            <a:ext cx="6019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6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Javna   rasveta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2133600"/>
            <a:ext cx="6019800" cy="1905000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3600" b="1" dirty="0" smtClean="0">
                <a:latin typeface="Arial Black" pitchFamily="34" charset="0"/>
              </a:rPr>
              <a:t>Rekonstrukcija javne rasvete u prvoj i ekstra zoni u Tutinu( zamena postojećih sa LED lampama)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3600" b="1" dirty="0" smtClean="0">
                <a:latin typeface="Arial Black" pitchFamily="34" charset="0"/>
              </a:rPr>
              <a:t>Izgadnja javne rasvete u selima</a:t>
            </a:r>
            <a:r>
              <a:rPr lang="sr-Cyrl-RS" sz="3600" b="1" dirty="0" smtClean="0">
                <a:latin typeface="Arial Black" pitchFamily="34" charset="0"/>
              </a:rPr>
              <a:t> </a:t>
            </a:r>
            <a:endParaRPr lang="bs-Latn-BA" sz="3600" b="1" dirty="0" smtClean="0">
              <a:latin typeface="Arial Black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3600" b="1" dirty="0" smtClean="0">
                <a:latin typeface="Arial Black" pitchFamily="34" charset="0"/>
              </a:rPr>
              <a:t>Održavanje javne rasvete na teritoriji opštine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3600" b="1" dirty="0" smtClean="0">
                <a:latin typeface="Arial Black" pitchFamily="34" charset="0"/>
              </a:rPr>
              <a:t>Troškovi električne energije</a:t>
            </a:r>
            <a:endParaRPr lang="sr-Cyrl-RS" sz="3600" b="1" dirty="0" smtClean="0"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066800" y="4950152"/>
            <a:ext cx="4495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6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28.760.000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2016-2018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81000" y="3810000"/>
            <a:ext cx="4495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24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20.260.000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2016.godina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AVNI RADO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3810000"/>
            <a:ext cx="2619375" cy="17430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5353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</a:t>
            </a:r>
            <a:r>
              <a:rPr lang="en-GB" dirty="0" smtClean="0"/>
              <a:t>DINU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0070C0"/>
                </a:solidFill>
                <a:latin typeface="Calibri" pitchFamily="34" charset="0"/>
              </a:rPr>
              <a:t>PROGRAM 3 – LOKALNI EKONOMSKI RAZVOJ</a:t>
            </a:r>
            <a:endParaRPr lang="en-US" sz="3200" dirty="0"/>
          </a:p>
        </p:txBody>
      </p:sp>
      <p:pic>
        <p:nvPicPr>
          <p:cNvPr id="6" name="Picture 5" descr="strucno usavrsavan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28800"/>
            <a:ext cx="2619375" cy="174307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28600" y="1905000"/>
            <a:ext cx="61722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Stručna praksa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9.000.000 dinara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04800" y="3352800"/>
            <a:ext cx="61722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Javni radovi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6.000.000 dinara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81000" y="4876800"/>
            <a:ext cx="61722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Uvođenje GIS-a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1.200.000 dinara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5353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4 – RAZVOJ TURIZMA</a:t>
            </a:r>
            <a:endParaRPr lang="en-US" sz="36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2133600"/>
            <a:ext cx="5257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Upravljanje razvojem turizma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1.869.043 dinara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04800" y="3733800"/>
            <a:ext cx="5257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Turistička promocija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3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990.796 dinara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 descr="tu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4572000"/>
            <a:ext cx="2800350" cy="1628775"/>
          </a:xfrm>
        </p:spPr>
      </p:pic>
      <p:pic>
        <p:nvPicPr>
          <p:cNvPr id="12" name="Picture 11" descr="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3200"/>
            <a:ext cx="2619375" cy="1743075"/>
          </a:xfrm>
          <a:prstGeom prst="rect">
            <a:avLst/>
          </a:prstGeom>
        </p:spPr>
      </p:pic>
      <p:pic>
        <p:nvPicPr>
          <p:cNvPr id="13" name="Picture 12" descr="Turisticka org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143000"/>
            <a:ext cx="3886200" cy="184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lj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4648200"/>
            <a:ext cx="2466975" cy="18478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1543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5 – RAZVOJ POLJOPRIVREDE</a:t>
            </a:r>
            <a:endParaRPr lang="en-US" sz="3600" dirty="0"/>
          </a:p>
        </p:txBody>
      </p:sp>
      <p:pic>
        <p:nvPicPr>
          <p:cNvPr id="6" name="Picture 5" descr="poljopriv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19400"/>
            <a:ext cx="2466975" cy="1847850"/>
          </a:xfrm>
          <a:prstGeom prst="rect">
            <a:avLst/>
          </a:prstGeom>
        </p:spPr>
      </p:pic>
      <p:pic>
        <p:nvPicPr>
          <p:cNvPr id="7" name="Picture 6" descr="region.polj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47800"/>
            <a:ext cx="3362325" cy="1362075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52400" y="1219200"/>
            <a:ext cx="5257800" cy="32004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bs-Latn-BA" b="1" dirty="0" smtClean="0"/>
              <a:t> Regionalni centar za razvoj poljoprivrede i sela</a:t>
            </a:r>
          </a:p>
          <a:p>
            <a:pPr lvl="0">
              <a:spcBef>
                <a:spcPct val="0"/>
              </a:spcBef>
            </a:pPr>
            <a:endParaRPr lang="bs-Latn-BA" b="1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bs-Latn-BA" b="1" dirty="0" smtClean="0"/>
              <a:t>Unapređenje uslova za poljoprivrednu delatnost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bs-Latn-BA" b="1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bs-Latn-BA" b="1" dirty="0" smtClean="0"/>
              <a:t> Podsticaji poljoprivrednoj proizvodnji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bs-Latn-BA" b="1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bs-Latn-BA" b="1" dirty="0" smtClean="0"/>
              <a:t>Sanacija i revitalizacija poljskih puteva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bs-Latn-BA" b="1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bs-Latn-BA" b="1" dirty="0" smtClean="0"/>
              <a:t>Izgradnja objekta za sušenje lekovitog bilja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endParaRPr lang="bs-Latn-BA" b="1" dirty="0" smtClean="0"/>
          </a:p>
          <a:p>
            <a:pPr lvl="0">
              <a:spcBef>
                <a:spcPct val="0"/>
              </a:spcBef>
              <a:buFont typeface="Wingdings" pitchFamily="2" charset="2"/>
              <a:buChar char="Ø"/>
            </a:pPr>
            <a:r>
              <a:rPr lang="bs-Latn-BA" b="1" dirty="0" smtClean="0"/>
              <a:t>Izgradnja objekta za mašinski prsten na Pešteru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28600" y="4953000"/>
            <a:ext cx="4953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43.700.000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2016-2017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28600" y="4060676"/>
            <a:ext cx="4953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33.601.527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2016.godina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IV.S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1295400"/>
            <a:ext cx="3733800" cy="12287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6 – ZAŠTITA ŽIVOTNE SREDINE</a:t>
            </a:r>
            <a:endParaRPr lang="en-US" sz="3600" dirty="0"/>
          </a:p>
        </p:txBody>
      </p:sp>
      <p:pic>
        <p:nvPicPr>
          <p:cNvPr id="6" name="Picture 5" descr="ZIVOT S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514600"/>
            <a:ext cx="3048000" cy="1847850"/>
          </a:xfrm>
          <a:prstGeom prst="rect">
            <a:avLst/>
          </a:prstGeom>
        </p:spPr>
      </p:pic>
      <p:pic>
        <p:nvPicPr>
          <p:cNvPr id="7" name="Picture 6" descr="ZIVOTNA S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4419600"/>
            <a:ext cx="3009900" cy="1514475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52400" y="1676400"/>
            <a:ext cx="5486400" cy="35052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Upravlajnje zaštitom životne sredine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s-Latn-BA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Praćenje kvaliteta elemenata životne sredine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Ozelenjavanje javnih površina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s-Latn-BA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Izgradnja dijela korita rijeke Vidrenjak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Izrada elaborata</a:t>
            </a:r>
            <a:r>
              <a:rPr kumimoji="0" lang="bs-Latn-BA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i projekta za izvorišta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5257800"/>
            <a:ext cx="4572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8.450.000 dinara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609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s-Latn-BA" dirty="0" smtClean="0">
                <a:solidFill>
                  <a:srgbClr val="002060"/>
                </a:solidFill>
              </a:rPr>
              <a:t>Podsticaji za zapošljavanje-stručna praksa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407944"/>
            <a:ext cx="4876800" cy="365125"/>
          </a:xfrm>
        </p:spPr>
        <p:txBody>
          <a:bodyPr/>
          <a:lstStyle/>
          <a:p>
            <a:r>
              <a:rPr lang="en-GB" sz="1800" b="1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b="1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dirty="0" smtClean="0">
                <a:solidFill>
                  <a:srgbClr val="002060"/>
                </a:solidFill>
              </a:rPr>
              <a:t>UVODNE NAPOMENE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8279" cy="1415752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5240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Racionalizacija u javnom sektoru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438400"/>
            <a:ext cx="8229600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Nasatvak izgradnje kolektora otpadnih voda i priprema za izgradnju fabrike za preradu otpadnih voda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36576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bs-Latn-BA" sz="2400" dirty="0" smtClean="0">
                <a:solidFill>
                  <a:srgbClr val="002060"/>
                </a:solidFill>
              </a:rPr>
              <a:t>A</a:t>
            </a: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sfaltiranje</a:t>
            </a:r>
            <a:r>
              <a:rPr kumimoji="0" lang="bs-Latn-BA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ulica u gradu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4114800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Izdvojen</a:t>
            </a:r>
            <a:r>
              <a:rPr kumimoji="0" lang="bs-Latn-BA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rekordan iznos za asfaltiranje lokalnih  puteva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" y="19812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bs-Latn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Završetak filterskog postrojenja i puštanje u rad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33400" y="58674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bs-Latn-BA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Podsticaji za obrazovanje-stipendije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7200" y="48768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bs-Latn-BA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Podsticaji za poljoprivredu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S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990600"/>
            <a:ext cx="2743200" cy="18954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9272" y="6465887"/>
            <a:ext cx="44591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7 – PUTNA INFRASTRUKURA</a:t>
            </a:r>
            <a:endParaRPr lang="en-US" sz="3600" dirty="0"/>
          </a:p>
        </p:txBody>
      </p:sp>
      <p:pic>
        <p:nvPicPr>
          <p:cNvPr id="6" name="Picture 5" descr="ASFAL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895600"/>
            <a:ext cx="2952750" cy="1543050"/>
          </a:xfrm>
          <a:prstGeom prst="rect">
            <a:avLst/>
          </a:prstGeom>
        </p:spPr>
      </p:pic>
      <p:pic>
        <p:nvPicPr>
          <p:cNvPr id="7" name="Picture 6" descr="PESA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419600"/>
            <a:ext cx="2895600" cy="222885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12221" y="990600"/>
            <a:ext cx="5943600" cy="4038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Održavanje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puteva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s-Latn-BA" sz="2400" b="1" baseline="0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Izgradnja</a:t>
            </a:r>
            <a:r>
              <a:rPr lang="bs-Latn-BA" sz="2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lokalnih puteva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Uređenje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pešačkih staza u zonama osnovnih i srednjih škola u Tutinu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s-Latn-BA" sz="2400" b="1" baseline="0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Tehničko</a:t>
            </a:r>
            <a:r>
              <a:rPr lang="bs-Latn-BA" sz="2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regulisanje saobraćaja u zoni škole u naseljeno mesto Crkvine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Nabavka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i ugradnja usporivača brzine u Tutinu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s-Latn-BA" sz="2400" b="1" baseline="0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Rekonstrukcija tri mosta u Crkvinama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828800" y="5913438"/>
            <a:ext cx="4267200" cy="944562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466.000.000 dinara</a:t>
            </a:r>
          </a:p>
          <a:p>
            <a:pPr>
              <a:spcBef>
                <a:spcPct val="0"/>
              </a:spcBef>
              <a:defRPr/>
            </a:pPr>
            <a:r>
              <a:rPr lang="bs-Latn-BA" sz="20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2016-2018</a:t>
            </a:r>
            <a:endParaRPr lang="en-US" sz="2000" b="1" dirty="0" smtClean="0"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13047" y="5181600"/>
            <a:ext cx="4267200" cy="9445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233.307.876 dinara</a:t>
            </a:r>
          </a:p>
          <a:p>
            <a:pPr>
              <a:spcBef>
                <a:spcPct val="0"/>
              </a:spcBef>
              <a:defRPr/>
            </a:pPr>
            <a:r>
              <a:rPr lang="bs-Latn-BA" sz="20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2016</a:t>
            </a:r>
            <a:r>
              <a:rPr lang="sr-Latn-RS" sz="2000" b="1" dirty="0" smtClean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.godina</a:t>
            </a:r>
            <a:endParaRPr lang="en-US" sz="2000" b="1" dirty="0" smtClean="0"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3J0ASL8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581400"/>
            <a:ext cx="3762375" cy="20478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1928" cy="365125"/>
          </a:xfrm>
        </p:spPr>
        <p:txBody>
          <a:bodyPr/>
          <a:lstStyle/>
          <a:p>
            <a:r>
              <a:rPr lang="en-GB" sz="1400" dirty="0" smtClean="0">
                <a:solidFill>
                  <a:srgbClr val="00B0F0"/>
                </a:solidFill>
              </a:rPr>
              <a:t>PRIJEDLOG BUDŽETA ZA 2016.G</a:t>
            </a:r>
            <a:r>
              <a:rPr lang="en-GB" dirty="0" smtClean="0">
                <a:solidFill>
                  <a:srgbClr val="00B0F0"/>
                </a:solidFill>
              </a:rPr>
              <a:t>ODINU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0070C0"/>
                </a:solidFill>
                <a:latin typeface="Calibri" pitchFamily="34" charset="0"/>
              </a:rPr>
              <a:t>PROGRAM 8 – PREDŠKOLSKO OBRAZOVANJE</a:t>
            </a:r>
            <a:endParaRPr lang="en-US" sz="3200" dirty="0"/>
          </a:p>
        </p:txBody>
      </p:sp>
      <p:pic>
        <p:nvPicPr>
          <p:cNvPr id="6" name="Picture 5" descr="images72QN0P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0"/>
            <a:ext cx="2752725" cy="1933575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5600"/>
            <a:ext cx="2762250" cy="165735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8600" y="1676400"/>
            <a:ext cx="8229600" cy="8683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371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b="1" dirty="0" smtClean="0"/>
              <a:t>Za funkcionisanje Predškolske ustanove “ Habiba Stočević” iz opštinskog budžeta predviđeno je:</a:t>
            </a:r>
            <a:endParaRPr lang="en-US" sz="2400" b="1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990600" y="2438400"/>
            <a:ext cx="4953000" cy="838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45.481.472</a:t>
            </a:r>
            <a:r>
              <a:rPr kumimoji="0" lang="bs-Latn-BA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dinara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S C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4419600"/>
            <a:ext cx="2438400" cy="1219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5353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70C0"/>
                </a:solidFill>
              </a:rPr>
              <a:t>PRIJEDLOG BUDŽETA ZA 2016.GODINU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just"/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9 – OSNOVNO OBRAZOVANJE</a:t>
            </a:r>
            <a:endParaRPr lang="en-US" sz="3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066800"/>
            <a:ext cx="57912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FUNKCIONISANJE OSNOVNIH ŠKOLA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1828800"/>
            <a:ext cx="5791200" cy="3200400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bs-Latn-BA" sz="8000" b="1" dirty="0" smtClean="0">
                <a:latin typeface="Calibri" pitchFamily="34" charset="0"/>
                <a:ea typeface="+mj-ea"/>
                <a:cs typeface="+mj-cs"/>
              </a:rPr>
              <a:t>O.Š. VUK KARADŽIĆ-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8.600.000 DINARA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bs-Latn-BA" sz="8000" b="1" dirty="0" smtClean="0">
                <a:latin typeface="Calibri" pitchFamily="34" charset="0"/>
              </a:rPr>
              <a:t>O.Š. RIFAT B. TRŠO-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10.750.000 DINARA</a:t>
            </a: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</a:pPr>
            <a:r>
              <a:rPr lang="bs-Latn-BA" sz="8000" b="1" dirty="0" smtClean="0">
                <a:latin typeface="Calibri" pitchFamily="34" charset="0"/>
              </a:rPr>
              <a:t>O.Š. DR IBRAHIM BAKIĆ-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10.100.000 DINARA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bs-Latn-BA" sz="8000" b="1" dirty="0" smtClean="0">
                <a:latin typeface="Calibri" pitchFamily="34" charset="0"/>
              </a:rPr>
              <a:t>O.Š. MEŠA SELIMOVIĆ-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10.000.000 DINARA</a:t>
            </a: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</a:pPr>
            <a:r>
              <a:rPr lang="bs-Latn-BA" sz="8000" b="1" dirty="0" smtClean="0">
                <a:latin typeface="Calibri" pitchFamily="34" charset="0"/>
              </a:rPr>
              <a:t>O.Š. ALEKSA Đ.BEĆO-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8.450.000 DINARA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bs-Latn-BA" sz="8000" b="1" dirty="0" smtClean="0">
                <a:latin typeface="Calibri" pitchFamily="34" charset="0"/>
              </a:rPr>
              <a:t>O.Š. ALEKSA ŠANTIĆ-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5.082.000 DINARA</a:t>
            </a: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</a:pPr>
            <a:r>
              <a:rPr lang="bs-Latn-BA" sz="8000" b="1" dirty="0" smtClean="0">
                <a:latin typeface="Calibri" pitchFamily="34" charset="0"/>
              </a:rPr>
              <a:t>O.Š. 25.MAJ-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9.985.000 DINARA</a:t>
            </a:r>
          </a:p>
          <a:p>
            <a:pPr marL="457200" indent="-457200" algn="just">
              <a:spcBef>
                <a:spcPct val="0"/>
              </a:spcBef>
            </a:pPr>
            <a:r>
              <a:rPr lang="bs-Latn-BA" sz="8000" b="1" dirty="0" smtClean="0">
                <a:latin typeface="Calibri" pitchFamily="34" charset="0"/>
              </a:rPr>
              <a:t>           PROJEKAT: Uvođenje video nadzora-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400.000 dinara- O.Š. VUK KARADŽIĆ</a:t>
            </a:r>
          </a:p>
          <a:p>
            <a:pPr marL="457200" indent="-457200" algn="just">
              <a:spcBef>
                <a:spcPct val="0"/>
              </a:spcBef>
            </a:pPr>
            <a:r>
              <a:rPr lang="bs-Latn-BA" sz="8000" b="1" dirty="0" smtClean="0">
                <a:latin typeface="Calibri" pitchFamily="34" charset="0"/>
              </a:rPr>
              <a:t>           PROJEKAT: Uvođenje video nadzora-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400.000 dinara- O.Š. RIFAT B. TRŠO</a:t>
            </a:r>
          </a:p>
          <a:p>
            <a:pPr marL="457200" indent="-457200" algn="just">
              <a:spcBef>
                <a:spcPct val="0"/>
              </a:spcBef>
            </a:pPr>
            <a:r>
              <a:rPr lang="bs-Latn-BA" sz="8000" b="1" dirty="0" smtClean="0">
                <a:latin typeface="Calibri" pitchFamily="34" charset="0"/>
              </a:rPr>
              <a:t>           PROJEKAT: Asfaltiranje odbojkaškog terena </a:t>
            </a:r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</a:rPr>
              <a:t>25</a:t>
            </a:r>
            <a:r>
              <a:rPr lang="bs-Latn-BA" sz="8000" b="1" smtClean="0">
                <a:solidFill>
                  <a:srgbClr val="FF0000"/>
                </a:solidFill>
                <a:latin typeface="Calibri" pitchFamily="34" charset="0"/>
              </a:rPr>
              <a:t>0.000 </a:t>
            </a:r>
            <a:r>
              <a:rPr lang="bs-Latn-BA" sz="8000" b="1" dirty="0" smtClean="0">
                <a:solidFill>
                  <a:srgbClr val="FF0000"/>
                </a:solidFill>
                <a:latin typeface="Calibri" pitchFamily="34" charset="0"/>
              </a:rPr>
              <a:t>dinara- O.Š. RIFAT B. TRŠO</a:t>
            </a:r>
          </a:p>
          <a:p>
            <a:pPr marL="457200" indent="-457200" algn="just">
              <a:spcBef>
                <a:spcPct val="0"/>
              </a:spcBef>
            </a:pPr>
            <a:r>
              <a:rPr lang="bs-Latn-BA" sz="20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bs-Latn-BA" sz="2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</a:endParaRP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</a:pPr>
            <a:endParaRPr lang="bs-Latn-BA" sz="2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endParaRPr lang="bs-Latn-BA" sz="2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</a:endParaRPr>
          </a:p>
          <a:p>
            <a:pPr marL="457200" lvl="0" indent="-457200" algn="just">
              <a:spcBef>
                <a:spcPct val="0"/>
              </a:spcBef>
              <a:buFont typeface="+mj-lt"/>
              <a:buAutoNum type="arabicPeriod"/>
            </a:pPr>
            <a:endParaRPr lang="bs-Latn-BA" sz="2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endParaRPr lang="bs-Latn-BA" sz="20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4953000"/>
            <a:ext cx="57912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UKUPNO:  64.017.000 DINARA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OSN.OBRA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0800"/>
            <a:ext cx="2466975" cy="1743075"/>
          </a:xfrm>
          <a:prstGeom prst="rect">
            <a:avLst/>
          </a:prstGeom>
        </p:spPr>
      </p:pic>
      <p:pic>
        <p:nvPicPr>
          <p:cNvPr id="10" name="Picture 9" descr="OSN.S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14400"/>
            <a:ext cx="2638425" cy="16383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4038600"/>
            <a:ext cx="2819400" cy="1676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829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10 – SREDNJE OBRAZOVANJE</a:t>
            </a:r>
            <a:endParaRPr lang="en-US" sz="3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219200"/>
            <a:ext cx="5715000" cy="838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FUNKCIONISANJE SREDNJIH ŠKOLA</a:t>
            </a:r>
            <a:endParaRPr lang="en-US" sz="28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2209800"/>
            <a:ext cx="57150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bs-Latn-BA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TEHNIČKA ŠKOLA – 5.150.000 DINARA</a:t>
            </a:r>
          </a:p>
          <a:p>
            <a:pPr lvl="0" algn="just">
              <a:spcBef>
                <a:spcPct val="0"/>
              </a:spcBef>
              <a:defRPr/>
            </a:pPr>
            <a:endParaRPr lang="bs-Latn-BA" sz="28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bs-Latn-BA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GIMNAZIJA – 4.850.000 DINARA</a:t>
            </a: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4419600"/>
            <a:ext cx="5715000" cy="8382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UKUPNO ZA SREDNJE OBRAZOVANJE</a:t>
            </a:r>
          </a:p>
          <a:p>
            <a:pPr lvl="0" algn="just">
              <a:spcBef>
                <a:spcPct val="0"/>
              </a:spcBef>
              <a:defRPr/>
            </a:pPr>
            <a:r>
              <a:rPr lang="bs-Latn-BA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rPr>
              <a:t>10.000.000 DINARA</a:t>
            </a:r>
            <a:endParaRPr lang="en-US" sz="28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9" name="Picture 8" descr="G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76400"/>
            <a:ext cx="2895600" cy="184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1400" y="1524000"/>
            <a:ext cx="1524000" cy="1981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7639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0070C0"/>
                </a:solidFill>
                <a:latin typeface="Calibri" pitchFamily="34" charset="0"/>
              </a:rPr>
              <a:t>PROGRAM 11 – SOCIJALNA ZAŠTITA</a:t>
            </a:r>
            <a:endParaRPr lang="en-US" sz="3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219200"/>
            <a:ext cx="66294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SOCIJALNE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POMOĆI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286000"/>
            <a:ext cx="6629400" cy="792162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JEDNOKRATNE I TRENUTNE POMOĆI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s-Latn-BA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OSTALE POMOĆI PO ZAKLJUČCIMA OPŠTINSKOG VIJEĆA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4191000"/>
            <a:ext cx="59436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6.000.000 DINARA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ENTAR ZA AZ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1905000"/>
            <a:ext cx="3352800" cy="2209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</a:rPr>
              <a:t>PRIJEDLOG BUDŽETA ZA 2016.GODINU</a:t>
            </a:r>
            <a:endParaRPr lang="en-GB" sz="18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bs-Latn-BA" sz="4400" dirty="0" smtClean="0">
                <a:solidFill>
                  <a:srgbClr val="0070C0"/>
                </a:solidFill>
                <a:latin typeface="Calibri" pitchFamily="34" charset="0"/>
              </a:rPr>
              <a:t>PROGRAM 11 – SOCIJALNA ZAŠTITA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0" y="4038600"/>
            <a:ext cx="5105400" cy="79216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14.905.000 DINARA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52400" y="2286000"/>
            <a:ext cx="5791200" cy="9906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OBEZBEĐIVANJE</a:t>
            </a:r>
            <a:r>
              <a:rPr kumimoji="0" lang="bs-Latn-BA" sz="28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SMEŠTAJA I ISHRANE TRAŽIOCA AZILA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1371600"/>
            <a:ext cx="5410200" cy="79216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CENTAR ZA AZIL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62200"/>
            <a:ext cx="1371600" cy="102795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829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bs-Latn-BA" sz="4000" dirty="0" smtClean="0">
                <a:solidFill>
                  <a:srgbClr val="0070C0"/>
                </a:solidFill>
                <a:latin typeface="Calibri" pitchFamily="34" charset="0"/>
              </a:rPr>
              <a:t>PROGRAM 11 – SOCIJALNA ZAŠTITA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1371600"/>
            <a:ext cx="8153400" cy="715962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PODRŠKA SOCIO-HUMANITARNIM ORGANIZACIJAMA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438400"/>
            <a:ext cx="1066800" cy="1066800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86000"/>
            <a:ext cx="1162050" cy="1162050"/>
          </a:xfrm>
          <a:prstGeom prst="rect">
            <a:avLst/>
          </a:prstGeom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362200"/>
            <a:ext cx="1078992" cy="1353312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62000" y="4343400"/>
            <a:ext cx="82296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1.500.000 DINARA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00" y="2514600"/>
            <a:ext cx="2362200" cy="2209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829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s-Latn-BA" sz="4400" dirty="0" smtClean="0">
                <a:solidFill>
                  <a:srgbClr val="0070C0"/>
                </a:solidFill>
                <a:latin typeface="Calibri" pitchFamily="34" charset="0"/>
              </a:rPr>
              <a:t>PROGRAM 11 – SOCIJALNA ZAŠTITA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371600"/>
            <a:ext cx="6019800" cy="22098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bs-Latn-B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SAVETODAVNO</a:t>
            </a:r>
            <a:r>
              <a:rPr kumimoji="0" lang="bs-Latn-BA" sz="33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–TERAPIJSKE I SOCIJALNO-EDUKATIVNE USLUGE </a:t>
            </a:r>
            <a:r>
              <a:rPr kumimoji="0" lang="bs-Latn-BA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endParaRPr lang="bs-Latn-BA" sz="4400" b="1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sv-SE" sz="3300" dirty="0" smtClean="0"/>
              <a:t>Škola sa domom za učenike oštećenog sluha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4191000"/>
            <a:ext cx="4953000" cy="715962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2.500.000</a:t>
            </a:r>
            <a:r>
              <a:rPr kumimoji="0" lang="bs-Latn-BA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DINARA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ictur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2438400"/>
            <a:ext cx="2667000" cy="2286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bs-Latn-BA" sz="4000" dirty="0" smtClean="0">
                <a:solidFill>
                  <a:srgbClr val="0070C0"/>
                </a:solidFill>
                <a:latin typeface="Calibri" pitchFamily="34" charset="0"/>
              </a:rPr>
              <a:t>PROGRAM 11 – SOCIJALNA ZAŠTITA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1066800"/>
            <a:ext cx="5257800" cy="71596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AKTIVNOSTI CRVENOG KRSTA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2971800"/>
            <a:ext cx="6324600" cy="715962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</a:pPr>
            <a:r>
              <a:rPr lang="bs-Latn-BA" sz="4400" b="1" dirty="0" smtClean="0"/>
              <a:t>NARODNA KUHINJA ZA 500 KORISNIKA </a:t>
            </a:r>
            <a:endParaRPr lang="en-US" sz="4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4267200"/>
            <a:ext cx="52578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1.630.000 DINARA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990600"/>
            <a:ext cx="1219200" cy="79756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067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bs-Latn-BA" sz="4400" dirty="0" smtClean="0">
                <a:solidFill>
                  <a:srgbClr val="0070C0"/>
                </a:solidFill>
                <a:latin typeface="Calibri" pitchFamily="34" charset="0"/>
              </a:rPr>
              <a:t>PROGRAM 11 – SOCIJALNA ZAŠTITA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219200"/>
            <a:ext cx="3429000" cy="639762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PROJEKT</a:t>
            </a:r>
            <a:r>
              <a:rPr kumimoji="0" lang="bs-Latn-B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8600" y="2514600"/>
            <a:ext cx="6400800" cy="3200400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s-Latn-BA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POMOĆ U KUĆI ZA STARIJE OSOBE – </a:t>
            </a:r>
            <a:r>
              <a:rPr kumimoji="0" lang="bs-Latn-BA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2.500.000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s-Latn-BA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5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IZGRADNJA 3 MONTAŽNE KUĆE ZA POVRATNIKE I RASELJENA LICA – </a:t>
            </a:r>
            <a:r>
              <a:rPr lang="bs-Latn-BA" sz="25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5.800.000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5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5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DOHODOVNE AKTIVNOSTI ZA POVRATNIKE I RASELJENA LICA – </a:t>
            </a:r>
            <a:r>
              <a:rPr lang="bs-Latn-BA" sz="25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2.262.500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5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5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IZRADA LAP-a ZA OSTVARIVANJE RODNE RAVNOPRAVNOSTI – </a:t>
            </a:r>
            <a:r>
              <a:rPr lang="bs-Latn-BA" sz="25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115.000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5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5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EKONOMSKO OSNAŽIVANJE ŽENA – </a:t>
            </a:r>
            <a:r>
              <a:rPr lang="bs-Latn-BA" sz="25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107.000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s-Latn-BA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s-Latn-BA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sS712TOY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438400"/>
            <a:ext cx="2457450" cy="1600200"/>
          </a:xfrm>
          <a:prstGeom prst="rect">
            <a:avLst/>
          </a:prstGeom>
        </p:spPr>
      </p:pic>
      <p:pic>
        <p:nvPicPr>
          <p:cNvPr id="9" name="Picture 8" descr="Pictur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191000"/>
            <a:ext cx="2819400" cy="2005584"/>
          </a:xfrm>
          <a:prstGeom prst="rect">
            <a:avLst/>
          </a:prstGeom>
        </p:spPr>
      </p:pic>
      <p:pic>
        <p:nvPicPr>
          <p:cNvPr id="10" name="Picture 9" descr="Picture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257800"/>
            <a:ext cx="2145792" cy="1048512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150" y="914400"/>
            <a:ext cx="2609850" cy="145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57800"/>
            <a:ext cx="864096" cy="10653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69" y="2060848"/>
            <a:ext cx="8136904" cy="939524"/>
          </a:xfrm>
        </p:spPr>
        <p:txBody>
          <a:bodyPr>
            <a:normAutofit fontScale="40000" lnSpcReduction="20000"/>
          </a:bodyPr>
          <a:lstStyle/>
          <a:p>
            <a:pPr marL="45720" indent="0" algn="just"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  </a:t>
            </a:r>
            <a:r>
              <a:rPr lang="bs-Latn-BA" sz="7000" b="1" dirty="0" smtClean="0">
                <a:solidFill>
                  <a:srgbClr val="FF0000"/>
                </a:solidFill>
              </a:rPr>
              <a:t>VIZIJA</a:t>
            </a:r>
            <a:r>
              <a:rPr lang="sr-Cyrl-RS" sz="7000" b="1" dirty="0" smtClean="0"/>
              <a:t> </a:t>
            </a:r>
            <a:r>
              <a:rPr lang="sr-Cyrl-RS" sz="7000" b="1" dirty="0"/>
              <a:t>: </a:t>
            </a:r>
            <a:r>
              <a:rPr lang="sr-Latn-BA" sz="7000" b="1" dirty="0" smtClean="0">
                <a:solidFill>
                  <a:schemeClr val="tx1"/>
                </a:solidFill>
              </a:rPr>
              <a:t>Efikasna uprava u službi građana po </a:t>
            </a:r>
          </a:p>
          <a:p>
            <a:pPr marL="45720" indent="0" algn="just">
              <a:buNone/>
            </a:pPr>
            <a:r>
              <a:rPr lang="sr-Latn-BA" sz="7000" b="1" dirty="0" smtClean="0"/>
              <a:t>             </a:t>
            </a:r>
            <a:r>
              <a:rPr lang="sr-Latn-BA" sz="7000" b="1" dirty="0" smtClean="0">
                <a:solidFill>
                  <a:schemeClr val="tx1"/>
                </a:solidFill>
              </a:rPr>
              <a:t>modelu EU</a:t>
            </a:r>
            <a:endParaRPr lang="en-US" sz="70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92088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sr-Cyrl-CS" sz="3200" kern="0" dirty="0">
                <a:cs typeface="Arial"/>
              </a:rPr>
              <a:t/>
            </a:r>
            <a:br>
              <a:rPr lang="sr-Cyrl-CS" sz="3200" kern="0" dirty="0">
                <a:cs typeface="Arial"/>
              </a:rPr>
            </a:b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67" y="260648"/>
            <a:ext cx="1148279" cy="1415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910" y="3200400"/>
            <a:ext cx="819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800" b="1" dirty="0" smtClean="0">
                <a:solidFill>
                  <a:srgbClr val="FF0000"/>
                </a:solidFill>
              </a:rPr>
              <a:t>MISIJA: </a:t>
            </a:r>
            <a:r>
              <a:rPr lang="bs-Latn-BA" sz="2800" b="1" dirty="0" smtClean="0"/>
              <a:t>Brže, bolje i lakše ostvarivanje prava</a:t>
            </a:r>
          </a:p>
          <a:p>
            <a:r>
              <a:rPr lang="bs-Latn-BA" sz="2800" b="1" dirty="0" smtClean="0"/>
              <a:t>            građana u lokalnoj samoupravi</a:t>
            </a:r>
            <a:endParaRPr lang="en-US" sz="28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5867400"/>
            <a:ext cx="785469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en-GB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8596" y="4429132"/>
            <a:ext cx="8394108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algn="just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bs-Latn-BA" sz="2600" b="1" kern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cs typeface="Arial"/>
              </a:rPr>
              <a:t>CILJ:</a:t>
            </a:r>
            <a:r>
              <a:rPr lang="en-US" sz="2600" b="1" kern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2600" b="1" kern="0" dirty="0" smtClean="0">
                <a:ln w="10160">
                  <a:noFill/>
                  <a:prstDash val="solid"/>
                </a:ln>
                <a:cs typeface="Arial"/>
              </a:rPr>
              <a:t>P</a:t>
            </a:r>
            <a:r>
              <a:rPr lang="bs-Latn-BA" sz="2600" b="1" kern="0" dirty="0" smtClean="0">
                <a:ln w="10160">
                  <a:noFill/>
                  <a:prstDash val="solid"/>
                </a:ln>
                <a:cs typeface="Arial"/>
              </a:rPr>
              <a:t>oboljšati kvalitet života u Tutinu i        selima</a:t>
            </a:r>
            <a:r>
              <a:rPr lang="en-US" sz="2600" b="1" kern="0" dirty="0" smtClean="0">
                <a:ln w="10160">
                  <a:noFill/>
                  <a:prstDash val="solid"/>
                </a:ln>
                <a:cs typeface="Arial"/>
              </a:rPr>
              <a:t>,</a:t>
            </a:r>
            <a:r>
              <a:rPr lang="bs-Latn-BA" sz="2600" b="1" kern="0" dirty="0" smtClean="0">
                <a:ln w="10160">
                  <a:noFill/>
                  <a:prstDash val="solid"/>
                </a:ln>
                <a:cs typeface="Arial"/>
              </a:rPr>
              <a:t> </a:t>
            </a:r>
            <a:r>
              <a:rPr lang="en-US" sz="2600" b="1" kern="0" dirty="0" smtClean="0">
                <a:ln w="10160">
                  <a:noFill/>
                  <a:prstDash val="solid"/>
                </a:ln>
                <a:cs typeface="Arial"/>
              </a:rPr>
              <a:t>o</a:t>
            </a:r>
            <a:r>
              <a:rPr lang="bs-Latn-BA" sz="2600" b="1" kern="0" dirty="0" smtClean="0">
                <a:ln w="10160">
                  <a:noFill/>
                  <a:prstDash val="solid"/>
                </a:ln>
                <a:cs typeface="Arial"/>
              </a:rPr>
              <a:t>bezbediti javne usluge iz nadležnoti lokalne samouprave na najeftiniji način</a:t>
            </a:r>
            <a:endParaRPr lang="sr-Cyrl-CS" sz="2600" b="1" kern="0" dirty="0" smtClean="0">
              <a:cs typeface="Arial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5257800" cy="365125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PRIJEDLOG BUDŽETA ZA 2016.GODINU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458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DRAST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3886200"/>
            <a:ext cx="2514600" cy="1905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067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>
                <a:solidFill>
                  <a:srgbClr val="0070C0"/>
                </a:solidFill>
                <a:latin typeface="Calibri" pitchFamily="34" charset="0"/>
              </a:rPr>
              <a:t>PROGRAM 12 – PRIMARNA ZDRASTVENA  ZAŠTITA</a:t>
            </a:r>
            <a:endParaRPr lang="en-US" sz="2800" dirty="0"/>
          </a:p>
        </p:txBody>
      </p:sp>
      <p:pic>
        <p:nvPicPr>
          <p:cNvPr id="6" name="Picture 5" descr="ZDRA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71600"/>
            <a:ext cx="2895600" cy="19812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4800" y="2743200"/>
            <a:ext cx="4876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10.000.000 DINARA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s5PXC7MH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00" y="3505200"/>
            <a:ext cx="2514600" cy="1371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70C0"/>
                </a:solidFill>
              </a:rPr>
              <a:t>PRIJEDLOG BUDŽETA ZA 2016.GODINU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s-Latn-BA" sz="4400" dirty="0" smtClean="0">
                <a:solidFill>
                  <a:srgbClr val="0070C0"/>
                </a:solidFill>
                <a:latin typeface="Calibri" pitchFamily="34" charset="0"/>
              </a:rPr>
              <a:t>PROGRAM 12 – RAZVOJ KULTURE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990600"/>
            <a:ext cx="48006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N.B. DR EJUP MUŠOVIĆ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1524000"/>
            <a:ext cx="4038600" cy="533400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FUNKCIONISANJE USTANOVE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2057400"/>
            <a:ext cx="40386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8.142.282 DINARA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agesZRD1399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71600"/>
            <a:ext cx="2352675" cy="15621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81000" y="3657600"/>
            <a:ext cx="6019800" cy="1524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IZDAVAČKA DELATNOST- 1.200.000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s-Latn-BA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BOSANSKI JEZIK – 150.000 DINARA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3048000"/>
            <a:ext cx="4038600" cy="5334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PROJEKTI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ages7HH4GX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2971800"/>
            <a:ext cx="2336800" cy="1295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067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715962"/>
          </a:xfrm>
        </p:spPr>
        <p:txBody>
          <a:bodyPr>
            <a:normAutofit/>
          </a:bodyPr>
          <a:lstStyle/>
          <a:p>
            <a:r>
              <a:rPr lang="bs-Latn-BA" sz="3200" dirty="0" smtClean="0">
                <a:solidFill>
                  <a:schemeClr val="tx1"/>
                </a:solidFill>
                <a:latin typeface="Calibri" pitchFamily="34" charset="0"/>
              </a:rPr>
              <a:t>MULTIMEDIJALNI CENTAR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28600"/>
            <a:ext cx="82296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PROGRAM 12 – RAZVOJ KULTURE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4800" y="2590800"/>
            <a:ext cx="37338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PROJEKTI: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81000" y="2057400"/>
            <a:ext cx="55626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13.475.000 DINARA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1600200"/>
            <a:ext cx="5562600" cy="7159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FUNKIONISANJE USTANOVE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3276600"/>
            <a:ext cx="5867400" cy="2514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Festival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dečije muzike “Otvoreno srce” – 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320.000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s-Latn-BA" sz="2400" b="1" i="0" u="none" strike="noStrike" kern="1200" cap="none" spc="0" normalizeH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s-Latn-BA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“I ja imam talenat”- </a:t>
            </a:r>
            <a:r>
              <a:rPr lang="bs-Latn-BA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125.000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s-Latn-BA" sz="24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“Na zlatnom ćilimu” – </a:t>
            </a:r>
            <a:r>
              <a:rPr kumimoji="0" lang="bs-Latn-BA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125.000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magesLX3QB2G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343400"/>
            <a:ext cx="2438400" cy="1790700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8382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400" y="4038600"/>
            <a:ext cx="1371600" cy="1676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19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4419600" cy="533400"/>
          </a:xfrm>
        </p:spPr>
        <p:txBody>
          <a:bodyPr>
            <a:normAutofit fontScale="90000"/>
          </a:bodyPr>
          <a:lstStyle/>
          <a:p>
            <a:pPr lvl="0"/>
            <a:r>
              <a:rPr lang="bs-Latn-BA" sz="2200" dirty="0" smtClean="0">
                <a:solidFill>
                  <a:schemeClr val="tx1"/>
                </a:solidFill>
                <a:latin typeface="Calibri" pitchFamily="34" charset="0"/>
              </a:rPr>
              <a:t>OPŠTINSKA USTANOVA ZA SPORT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304800"/>
            <a:ext cx="8229600" cy="792162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PROGRAM 14 – RAZVOJ SPORTA I OMLADINE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9600" y="1524000"/>
            <a:ext cx="5410200" cy="990600"/>
          </a:xfrm>
          <a:prstGeom prst="rect">
            <a:avLst/>
          </a:prstGeom>
        </p:spPr>
        <p:txBody>
          <a:bodyPr vert="horz" rtlCol="0" anchor="ctr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FUNKCIONISANJE USTANOVE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13.117.313 DINARA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PODRŠKA</a:t>
            </a:r>
            <a:r>
              <a:rPr kumimoji="0" lang="bs-Latn-BA" sz="7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LOKALNIM SPORTSKIM KLUBOVIMA – </a:t>
            </a:r>
            <a:r>
              <a:rPr kumimoji="0" lang="bs-Latn-BA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8.500.000 DINARA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s1YS9KH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7200"/>
            <a:ext cx="2200275" cy="1562100"/>
          </a:xfrm>
          <a:prstGeom prst="rect">
            <a:avLst/>
          </a:prstGeom>
        </p:spPr>
      </p:pic>
      <p:pic>
        <p:nvPicPr>
          <p:cNvPr id="9" name="Picture 8" descr="imagesAA1O3M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2133600"/>
            <a:ext cx="2466975" cy="1847850"/>
          </a:xfrm>
          <a:prstGeom prst="rect">
            <a:avLst/>
          </a:prstGeom>
        </p:spPr>
      </p:pic>
      <p:pic>
        <p:nvPicPr>
          <p:cNvPr id="10" name="Picture 9" descr="imagesXFNQCX0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191000"/>
            <a:ext cx="990600" cy="1219200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533400" y="2590800"/>
            <a:ext cx="5029200" cy="838200"/>
          </a:xfrm>
          <a:prstGeom prst="rect">
            <a:avLst/>
          </a:prstGeom>
        </p:spPr>
        <p:txBody>
          <a:bodyPr vert="horz" rtlCol="0" anchor="ctr">
            <a:normAutofit fontScale="3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PODRŠKA PREDŠKOLSKOM, ŠKOLSKOM I REKREATIVNOM SPORTU </a:t>
            </a: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-170.000 DINARA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609600" y="3276600"/>
            <a:ext cx="5029200" cy="762000"/>
          </a:xfrm>
          <a:prstGeom prst="rect">
            <a:avLst/>
          </a:prstGeom>
        </p:spPr>
        <p:txBody>
          <a:bodyPr vert="horz" rtlCol="0" anchor="ctr">
            <a:normAutofit fontScale="3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ODRŽAVANJE SPORTSKE INFRASTRUKTURE</a:t>
            </a: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-600.000 DINARA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85800" y="4343400"/>
            <a:ext cx="5029200" cy="762000"/>
          </a:xfrm>
          <a:prstGeom prst="rect">
            <a:avLst/>
          </a:prstGeom>
        </p:spPr>
        <p:txBody>
          <a:bodyPr vert="horz" rtlCol="0" anchor="ctr">
            <a:normAutofit fontScale="3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IZRADA(REVIZIJA) PROJEKTA SPORTSKE HALE U TUTINU – </a:t>
            </a: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1.200.000</a:t>
            </a: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DINARA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09600" y="5105400"/>
            <a:ext cx="5029200" cy="762000"/>
          </a:xfrm>
          <a:prstGeom prst="rect">
            <a:avLst/>
          </a:prstGeom>
        </p:spPr>
        <p:txBody>
          <a:bodyPr vert="horz" rtlCol="0" anchor="ctr">
            <a:normAutofit fontScale="3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IZGRADNJA BALON SALE U CRKVINAMA – 9.000.000 </a:t>
            </a: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DINARA (2016-2017)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62000" y="3886200"/>
            <a:ext cx="5029200" cy="609600"/>
          </a:xfrm>
          <a:prstGeom prst="rect">
            <a:avLst/>
          </a:prstGeom>
        </p:spPr>
        <p:txBody>
          <a:bodyPr vert="horz" rtlCol="0" anchor="ctr">
            <a:normAutofit fontScale="4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s-Latn-B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PROJEKTI: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498596"/>
            <a:ext cx="854039" cy="93861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bs-Latn-BA" sz="3200" dirty="0">
                <a:solidFill>
                  <a:srgbClr val="0070C0"/>
                </a:solidFill>
                <a:latin typeface="Calibri" pitchFamily="34" charset="0"/>
              </a:rPr>
              <a:t>PROGRAM </a:t>
            </a:r>
            <a:r>
              <a:rPr lang="bs-Latn-BA" sz="3200" dirty="0" smtClean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5</a:t>
            </a:r>
            <a:r>
              <a:rPr lang="bs-Latn-BA" sz="3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bs-Latn-BA" sz="3200" dirty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en-US" sz="3200" dirty="0" smtClean="0">
                <a:solidFill>
                  <a:srgbClr val="0070C0"/>
                </a:solidFill>
                <a:latin typeface="Calibri" pitchFamily="34" charset="0"/>
              </a:rPr>
              <a:t>LOKALNA SAMOUPRAVA</a:t>
            </a:r>
            <a:endParaRPr lang="en-GB" sz="32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71142" y="3543651"/>
            <a:ext cx="5441535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PROGRAMI </a:t>
            </a:r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NACI</a:t>
            </a: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O</a:t>
            </a:r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NALNIH </a:t>
            </a:r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MANJINA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.0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1013619"/>
            <a:ext cx="6248400" cy="58658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FUNKCIONISANJE LOKALNE SAMOUPRAVE –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165.178.204 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55477" y="2002083"/>
            <a:ext cx="5556191" cy="58658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UPRAVLJANJE JAVNIM DUGOM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1.1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0.000 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33400" y="1600199"/>
            <a:ext cx="8229600" cy="58658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MESNE </a:t>
            </a:r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Z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AJEDNICE –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1.130.000 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71142" y="2438399"/>
            <a:ext cx="5556191" cy="58658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OPŠTINSKO PRAVOBRANILAŠTVO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19.294.471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74703" y="2819400"/>
            <a:ext cx="5556191" cy="58658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INFORMISANJE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7.000.000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74703" y="3204672"/>
            <a:ext cx="5441535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KANCELARIJA ZA MLADE 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3.000.000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55477" y="3962400"/>
            <a:ext cx="5441535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ŠTAB ZA VANREDNE SITUACIJE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2.110.000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556901" y="4309929"/>
            <a:ext cx="5441535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PROJEKAT: DAN PROSLAVA DANA OPŠTINE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500.000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574703" y="4647488"/>
            <a:ext cx="5441535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PROJEKAT: STIPENDIRANJE STUDENATA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5.000.000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DINARA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05325" y="4970804"/>
            <a:ext cx="5715000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PROJEKAT: IZGRADNJA ZGRADE OPŠTINE I FAZA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40.000.000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DIN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05325" y="5278455"/>
            <a:ext cx="5715000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1600" dirty="0" smtClean="0">
                <a:solidFill>
                  <a:srgbClr val="0070C0"/>
                </a:solidFill>
                <a:latin typeface="Calibri" pitchFamily="34" charset="0"/>
              </a:rPr>
              <a:t>PROJEKAT: IZGRADNJA ZGRADE OPŠTINE II FAZA</a:t>
            </a:r>
            <a:r>
              <a:rPr lang="bs-Latn-BA" sz="16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1600" dirty="0" smtClean="0">
                <a:solidFill>
                  <a:srgbClr val="FF0000"/>
                </a:solidFill>
                <a:latin typeface="Calibri" pitchFamily="34" charset="0"/>
              </a:rPr>
              <a:t>30.000.000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DIN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1363908"/>
            <a:ext cx="357187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76247"/>
            <a:ext cx="2133600" cy="11223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21" y="2642697"/>
            <a:ext cx="2628900" cy="1733550"/>
          </a:xfrm>
          <a:prstGeom prst="rect">
            <a:avLst/>
          </a:prstGeom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2356055" y="5715000"/>
            <a:ext cx="3656621" cy="609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2000" dirty="0" smtClean="0">
                <a:solidFill>
                  <a:srgbClr val="0070C0"/>
                </a:solidFill>
                <a:latin typeface="Calibri" pitchFamily="34" charset="0"/>
              </a:rPr>
              <a:t>UKUPNO </a:t>
            </a:r>
            <a:r>
              <a:rPr lang="bs-Latn-BA" sz="20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</a:rPr>
              <a:t>299.352.675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DIN</a:t>
            </a:r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</a:rPr>
              <a:t>ARA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0520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sr-Cyrl-CS" sz="2400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sr-Cyrl-CS" sz="2400" b="1" dirty="0"/>
              <a:t>JAVNE USLUGE: Optimalne javne usluge na efikasan način </a:t>
            </a:r>
            <a:endParaRPr lang="en-GB" sz="2400" dirty="0"/>
          </a:p>
          <a:p>
            <a:r>
              <a:rPr lang="sr-Cyrl-CS" sz="2400" dirty="0"/>
              <a:t>(Investicije u infrastrukturu, podsticaj </a:t>
            </a:r>
            <a:r>
              <a:rPr lang="sr-Cyrl-CS" sz="2400" dirty="0" smtClean="0"/>
              <a:t>polјoprivredi</a:t>
            </a:r>
            <a:r>
              <a:rPr lang="en-US" sz="2400" dirty="0" smtClean="0"/>
              <a:t>,</a:t>
            </a:r>
            <a:r>
              <a:rPr lang="sr-Cyrl-CS" sz="2400" dirty="0" smtClean="0"/>
              <a:t> </a:t>
            </a:r>
            <a:r>
              <a:rPr lang="sr-Cyrl-CS" sz="2400" dirty="0"/>
              <a:t>predškolsko vaspitanje, osnovno i srednje obrazvoanje, zdravlјe, socijalne pomoći najugroženijima, podsticaj za zapošlјavanje, sprečiti migraciju mladih , očuvanje životne sredine i druga </a:t>
            </a:r>
            <a:r>
              <a:rPr lang="sr-Cyrl-CS" sz="2400" u="sng" dirty="0"/>
              <a:t>pitanja koja se tiču kvaliteta života su klјučna programska pitanja ovog budžeta</a:t>
            </a:r>
            <a:r>
              <a:rPr lang="sr-Cyrl-CS" sz="2400" dirty="0"/>
              <a:t>)</a:t>
            </a:r>
            <a:endParaRPr lang="en-GB" sz="2400" dirty="0"/>
          </a:p>
          <a:p>
            <a:endParaRPr lang="en-GB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535328" cy="365125"/>
          </a:xfrm>
        </p:spPr>
        <p:txBody>
          <a:bodyPr/>
          <a:lstStyle/>
          <a:p>
            <a:r>
              <a:rPr lang="en-GB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PRIJEDLOG BUDŽETA ZA 2016.GODINU</a:t>
            </a:r>
            <a:endParaRPr lang="en-GB" sz="20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BUDŽETSKI  CILJEVI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959296" cy="11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222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sr-Cyrl-CS" sz="2400" b="1" dirty="0"/>
              <a:t>JAVNE FINANSIJE: fiskalni integritet </a:t>
            </a:r>
            <a:r>
              <a:rPr lang="sr-Latn-RS" sz="2400" b="1" dirty="0"/>
              <a:t>Opštine Tutin</a:t>
            </a:r>
            <a:endParaRPr lang="en-GB" sz="2400" dirty="0"/>
          </a:p>
          <a:p>
            <a:pPr algn="just"/>
            <a:r>
              <a:rPr lang="sr-Cyrl-CS" sz="2400" dirty="0"/>
              <a:t>(odgovorna lokalna poreska politika sa fokusom na sveobuhvatnost i nultu toleranciju poreskih obveznika, smanjenje troškova, jačanje finansijske discipline sprečavanjem preuzimanja obaveza bez odobrenja, povećati produktivnost programskih aktivnosti i zaposlenih, kontrola sadašnjih i budućih troškova javnog duga)</a:t>
            </a:r>
            <a:endParaRPr lang="en-GB" sz="2400" dirty="0"/>
          </a:p>
          <a:p>
            <a:pPr lvl="0" algn="just"/>
            <a:r>
              <a:rPr lang="sr-Cyrl-CS" sz="2400" b="1" dirty="0"/>
              <a:t>SOCIJALNA ZAŠTITA: Jačanje direktne socijalne zaštite </a:t>
            </a:r>
            <a:endParaRPr lang="en-GB" sz="2400" dirty="0"/>
          </a:p>
          <a:p>
            <a:pPr algn="just"/>
            <a:r>
              <a:rPr lang="sr-Cyrl-CS" sz="2400" dirty="0"/>
              <a:t>(Direktna pomoć starijim osobama, narodna kuhinja, izbeglice i raselјena lica, jednokratne i trenutne pomoći,...)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306728" cy="365125"/>
          </a:xfrm>
        </p:spPr>
        <p:txBody>
          <a:bodyPr/>
          <a:lstStyle/>
          <a:p>
            <a:r>
              <a:rPr lang="en-GB" sz="18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PRIJEDLOG BUDŽETA ZA 2016.GODINU</a:t>
            </a:r>
            <a:endParaRPr lang="en-GB" sz="18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BUDŽETSKI  CILJEVI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74164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25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V="1">
            <a:off x="457200" y="6007291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733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Hvala  na  pažnji</a:t>
            </a:r>
            <a:r>
              <a:rPr lang="sr-Cyrl-C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!</a:t>
            </a:r>
            <a: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/>
            </a:r>
            <a:b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</a:br>
            <a:r>
              <a:rPr lang="x-none" sz="27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/>
            </a:r>
            <a:br>
              <a:rPr lang="x-none" sz="27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</a:br>
            <a: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/>
            </a:r>
            <a:b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</a:br>
            <a:r>
              <a:rPr lang="bs-Latn-BA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>SAJT OPŠTINE</a:t>
            </a:r>
            <a:r>
              <a:rPr lang="sr-Cyrl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>: </a:t>
            </a:r>
            <a:r>
              <a:rPr lang="sr-Latn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  <a:hlinkClick r:id="rId2"/>
              </a:rPr>
              <a:t>www.TUTIN.rs</a:t>
            </a:r>
            <a:r>
              <a:rPr lang="sr-Latn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/>
            </a:r>
            <a:br>
              <a:rPr lang="sr-Latn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</a:br>
            <a: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>e</a:t>
            </a:r>
            <a:r>
              <a:rPr lang="sr-Cyrl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>-mail: </a:t>
            </a:r>
            <a:r>
              <a:rPr lang="sr-Latn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  <a:hlinkClick r:id="rId3"/>
              </a:rPr>
              <a:t>finansije</a:t>
            </a:r>
            <a: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  <a:hlinkClick r:id="rId3"/>
              </a:rPr>
              <a:t>@</a:t>
            </a:r>
            <a:r>
              <a:rPr lang="bs-Latn-BA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  <a:hlinkClick r:id="rId3"/>
              </a:rPr>
              <a:t>TUTIN</a:t>
            </a:r>
            <a: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  <a:hlinkClick r:id="rId3"/>
              </a:rPr>
              <a:t>.</a:t>
            </a:r>
            <a:r>
              <a:rPr lang="en-US" sz="27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  <a:hlinkClick r:id="rId3"/>
              </a:rPr>
              <a:t>rs</a:t>
            </a:r>
            <a:r>
              <a:rPr lang="sr-Cyrl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/>
            </a:r>
            <a:br>
              <a:rPr lang="sr-Cyrl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</a:br>
            <a:r>
              <a:rPr lang="en-U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> </a:t>
            </a:r>
            <a:r>
              <a:rPr lang="sr-Cyrl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/>
            </a:r>
            <a:br>
              <a:rPr lang="sr-Cyrl-CS" sz="2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</a:br>
            <a: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  <a:t/>
            </a:r>
            <a:br>
              <a:rPr lang="en-US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64096" cy="106537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67544" y="6209928"/>
            <a:ext cx="785469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676400" y="457200"/>
            <a:ext cx="6934200" cy="86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b="1" dirty="0" smtClean="0"/>
              <a:t> </a:t>
            </a:r>
            <a:r>
              <a:rPr lang="bs-Latn-BA" sz="4000" b="1" dirty="0" smtClean="0">
                <a:latin typeface="Calibri" pitchFamily="34" charset="0"/>
              </a:rPr>
              <a:t>  </a:t>
            </a:r>
            <a:r>
              <a:rPr lang="bs-Latn-BA" sz="4000" b="1" dirty="0" smtClean="0">
                <a:solidFill>
                  <a:srgbClr val="0070C0"/>
                </a:solidFill>
                <a:latin typeface="Calibri" pitchFamily="34" charset="0"/>
              </a:rPr>
              <a:t>PROGRAMSKA  KLASIFIKACIJA</a:t>
            </a: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3" name="Content Placeholder 25"/>
          <p:cNvSpPr txBox="1">
            <a:spLocks/>
          </p:cNvSpPr>
          <p:nvPr/>
        </p:nvSpPr>
        <p:spPr>
          <a:xfrm>
            <a:off x="762000" y="1828800"/>
            <a:ext cx="7924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bs-Latn-B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ontent Placeholder 25"/>
          <p:cNvSpPr txBox="1">
            <a:spLocks/>
          </p:cNvSpPr>
          <p:nvPr/>
        </p:nvSpPr>
        <p:spPr>
          <a:xfrm>
            <a:off x="1752600" y="3733800"/>
            <a:ext cx="6400800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bs-Latn-B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5"/>
          <p:cNvSpPr txBox="1">
            <a:spLocks/>
          </p:cNvSpPr>
          <p:nvPr/>
        </p:nvSpPr>
        <p:spPr>
          <a:xfrm>
            <a:off x="1447800" y="2819400"/>
            <a:ext cx="6400800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bs-Latn-B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6600" y="2438400"/>
            <a:ext cx="3657600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 R O G R  A 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3581400"/>
            <a:ext cx="4724400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PROGRAMSKA</a:t>
            </a:r>
            <a:r>
              <a:rPr lang="bs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bs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AKTIVNOST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0" y="3581400"/>
            <a:ext cx="2667000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 R O J E K AT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3848100" y="3314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563394" y="33528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962400" y="6407944"/>
            <a:ext cx="4648200" cy="365125"/>
          </a:xfrm>
        </p:spPr>
        <p:txBody>
          <a:bodyPr/>
          <a:lstStyle/>
          <a:p>
            <a:pPr algn="ctr"/>
            <a:r>
              <a:rPr lang="en-GB" sz="1800" b="1" dirty="0" smtClean="0">
                <a:solidFill>
                  <a:srgbClr val="00B0F0"/>
                </a:solidFill>
              </a:rPr>
              <a:t>PRIJEDLOG BUDŽETA ZA </a:t>
            </a:r>
            <a:r>
              <a:rPr lang="bs-Latn-BA" sz="1800" b="1" dirty="0" smtClean="0">
                <a:solidFill>
                  <a:srgbClr val="00B0F0"/>
                </a:solidFill>
              </a:rPr>
              <a:t>2</a:t>
            </a:r>
            <a:r>
              <a:rPr lang="en-GB" sz="1800" b="1" dirty="0" smtClean="0">
                <a:solidFill>
                  <a:srgbClr val="00B0F0"/>
                </a:solidFill>
              </a:rPr>
              <a:t>016.GODINU</a:t>
            </a:r>
            <a:endParaRPr lang="en-GB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648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276600"/>
            <a:ext cx="6512511" cy="22098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bs-Latn-BA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>987.990</a:t>
            </a:r>
            <a:r>
              <a:rPr lang="sr-Cyrl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>.</a:t>
            </a:r>
            <a: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>345</a:t>
            </a:r>
            <a:b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dinara </a:t>
            </a:r>
            <a: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sr-Latn-CS" sz="6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sr-Latn-CS" sz="60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sr-Latn-CS" sz="60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sr-Latn-CS" sz="600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96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96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64096" cy="1065373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5800" y="6209928"/>
            <a:ext cx="785469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66800" y="304800"/>
            <a:ext cx="7854696" cy="2590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Na osnovu analiza kretanja u privredi, kretanja izvornih i ustupljenih prihoda u predhodnim godinama, ekonometrijskim analizama determinanti prihoda i rashoda, utvrđenih politika javne potrošnje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smernica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Op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tinskog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vije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budžet opštine Tutin za 2016.godinu iznosi: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86000" y="6492875"/>
            <a:ext cx="5943600" cy="365125"/>
          </a:xfrm>
        </p:spPr>
        <p:txBody>
          <a:bodyPr/>
          <a:lstStyle/>
          <a:p>
            <a:pPr algn="ctr"/>
            <a:r>
              <a:rPr lang="sr-Latn-RS" sz="2000" b="1" dirty="0" smtClean="0">
                <a:solidFill>
                  <a:srgbClr val="0070C0"/>
                </a:solidFill>
              </a:rPr>
              <a:t>PRIJEDLOG BUDŽETA ZA 2016.GODINU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1731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553200" cy="808038"/>
          </a:xfrm>
        </p:spPr>
        <p:txBody>
          <a:bodyPr/>
          <a:lstStyle/>
          <a:p>
            <a:pPr marL="811213" indent="-811213">
              <a:spcBef>
                <a:spcPct val="20000"/>
              </a:spcBef>
            </a:pPr>
            <a:r>
              <a:rPr lang="bs-Latn-BA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PRIHODI I PRIMANJA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4937"/>
              </p:ext>
            </p:extLst>
          </p:nvPr>
        </p:nvGraphicFramePr>
        <p:xfrm>
          <a:off x="0" y="1828800"/>
          <a:ext cx="9144000" cy="42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068"/>
                <a:gridCol w="1472339"/>
                <a:gridCol w="1317356"/>
                <a:gridCol w="1259237"/>
                <a:gridCol w="1143000"/>
              </a:tblGrid>
              <a:tr h="7063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VRSTE PRIHODA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Rebalans</a:t>
                      </a:r>
                      <a:r>
                        <a:rPr lang="en-US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Budžet</a:t>
                      </a:r>
                      <a:r>
                        <a:rPr lang="en-US" dirty="0" smtClean="0"/>
                        <a:t>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Razlika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802424">
                <a:tc>
                  <a:txBody>
                    <a:bodyPr/>
                    <a:lstStyle/>
                    <a:p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bs-Latn-BA" sz="18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bs-Latn-BA" sz="18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Preneta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sredstva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iz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predhodne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godine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s-Latn-BA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8.323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bs-Latn-BA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651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bs-Latn-B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8.817.438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90555">
                <a:tc>
                  <a:txBody>
                    <a:bodyPr/>
                    <a:lstStyle/>
                    <a:p>
                      <a:pPr marL="95250" indent="0" algn="l" rtl="0" fontAlgn="ctr"/>
                      <a:r>
                        <a:rPr lang="sr-Cyrl-CS" sz="1800" u="none" strike="noStrike" dirty="0" smtClean="0">
                          <a:effectLst/>
                          <a:latin typeface="+mn-lt"/>
                        </a:rPr>
                        <a:t>- 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Izvorni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prihodi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171,666,530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800" u="none" strike="noStrike" dirty="0" smtClean="0">
                          <a:effectLst/>
                          <a:latin typeface="+mn-lt"/>
                        </a:rPr>
                        <a:t>- 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Ustupljeni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+mn-lt"/>
                        </a:rPr>
                        <a:t>prihod</a:t>
                      </a:r>
                      <a:endParaRPr lang="x-none" sz="1800" b="0" i="0" u="none" strike="noStrike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143,986,013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147,844,622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3,858,609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s-Latn-BA" sz="1600" u="none" strike="noStrike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Transferna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sredstva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od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u="none" strike="noStrike" dirty="0" err="1" smtClean="0">
                          <a:effectLst/>
                          <a:latin typeface="+mn-lt"/>
                        </a:rPr>
                        <a:t>Republike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484,408,780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17,457,943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 marL="95250" indent="0" algn="l" rtl="0" fontAlgn="ctr"/>
                      <a:r>
                        <a:rPr lang="sr-Cyrl-CS" sz="1800" u="none" strike="noStrike" dirty="0" smtClean="0">
                          <a:effectLst/>
                          <a:latin typeface="+mn-lt"/>
                        </a:rPr>
                        <a:t>-  </a:t>
                      </a:r>
                      <a:r>
                        <a:rPr lang="x-none" sz="1800" u="none" strike="noStrike" smtClean="0">
                          <a:effectLst/>
                          <a:latin typeface="+mn-lt"/>
                        </a:rPr>
                        <a:t>примања од задуживања 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126,0</a:t>
                      </a:r>
                      <a:r>
                        <a:rPr lang="bs-Latn-B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bs-Latn-B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126,000,000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-100.0</a:t>
                      </a:r>
                    </a:p>
                  </a:txBody>
                  <a:tcPr marL="0" marR="0" marT="0" marB="0"/>
                </a:tc>
              </a:tr>
              <a:tr h="403630">
                <a:tc>
                  <a:txBody>
                    <a:bodyPr/>
                    <a:lstStyle/>
                    <a:p>
                      <a:r>
                        <a:rPr lang="x-none" sz="1800" b="1" u="none" strike="noStrike" smtClean="0">
                          <a:effectLst/>
                          <a:latin typeface="+mn-lt"/>
                        </a:rPr>
                        <a:t>УКУПНО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934,414,975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s-Latn-B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987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bs-Latn-B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bs-Latn-B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53.575.370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178125" y="2743200"/>
            <a:ext cx="418905" cy="2824480"/>
            <a:chOff x="8036255" y="2627249"/>
            <a:chExt cx="418905" cy="3174447"/>
          </a:xfrm>
        </p:grpSpPr>
        <p:sp>
          <p:nvSpPr>
            <p:cNvPr id="7" name="Up Arrow 6"/>
            <p:cNvSpPr/>
            <p:nvPr/>
          </p:nvSpPr>
          <p:spPr>
            <a:xfrm>
              <a:off x="8036255" y="2627249"/>
              <a:ext cx="203875" cy="42820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Up Arrow 11"/>
            <p:cNvSpPr/>
            <p:nvPr/>
          </p:nvSpPr>
          <p:spPr>
            <a:xfrm rot="2940000">
              <a:off x="8166951" y="4186417"/>
              <a:ext cx="183450" cy="392969"/>
            </a:xfrm>
            <a:prstGeom prst="up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37" name="Up Arrow 36"/>
            <p:cNvSpPr/>
            <p:nvPr/>
          </p:nvSpPr>
          <p:spPr>
            <a:xfrm rot="10800000">
              <a:off x="8112455" y="5362066"/>
              <a:ext cx="228600" cy="433919"/>
            </a:xfrm>
            <a:prstGeom prst="up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1" name="Up Arrow 10"/>
            <p:cNvSpPr/>
            <p:nvPr/>
          </p:nvSpPr>
          <p:spPr>
            <a:xfrm rot="10800000">
              <a:off x="8087730" y="5453419"/>
              <a:ext cx="228600" cy="348277"/>
            </a:xfrm>
            <a:prstGeom prst="up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3" name="Up Arrow 12"/>
            <p:cNvSpPr/>
            <p:nvPr/>
          </p:nvSpPr>
          <p:spPr>
            <a:xfrm rot="10800000">
              <a:off x="8087730" y="4768288"/>
              <a:ext cx="228600" cy="342566"/>
            </a:xfrm>
            <a:prstGeom prst="up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11696" cy="1370647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459128" cy="365125"/>
          </a:xfrm>
        </p:spPr>
        <p:txBody>
          <a:bodyPr/>
          <a:lstStyle/>
          <a:p>
            <a:pPr algn="ctr"/>
            <a:r>
              <a:rPr lang="en-GB" sz="1800" b="1" smtClean="0">
                <a:solidFill>
                  <a:srgbClr val="00B0F0"/>
                </a:solidFill>
              </a:rPr>
              <a:t>PRIJEDLOG BUDŽETA ZA 2016.GODINU</a:t>
            </a:r>
            <a:endParaRPr lang="en-GB" sz="1800" b="1">
              <a:solidFill>
                <a:srgbClr val="00B0F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229600" y="3505200"/>
            <a:ext cx="203875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437498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407944"/>
            <a:ext cx="4572000" cy="365125"/>
          </a:xfrm>
        </p:spPr>
        <p:txBody>
          <a:bodyPr/>
          <a:lstStyle/>
          <a:p>
            <a:r>
              <a:rPr lang="en-GB" sz="1600" dirty="0" smtClean="0">
                <a:solidFill>
                  <a:srgbClr val="00B0F0"/>
                </a:solidFill>
              </a:rPr>
              <a:t>PRIJEDLOG BUDŽETA ZA 2016.GODINU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rgbClr val="00B0F0"/>
                </a:solidFill>
                <a:latin typeface="Calibri" pitchFamily="34" charset="0"/>
              </a:rPr>
              <a:t>             SRUKTURA PRIHODA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64096" cy="10653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bs-Latn-BA" sz="2800" dirty="0" smtClean="0">
                <a:solidFill>
                  <a:srgbClr val="00B0F0"/>
                </a:solidFill>
                <a:latin typeface="Calibri" pitchFamily="34" charset="0"/>
              </a:rPr>
              <a:t>SRUKTURA RASHODA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bs-Latn-BA" sz="2800" dirty="0" smtClean="0">
                <a:solidFill>
                  <a:srgbClr val="0070C0"/>
                </a:solidFill>
                <a:effectLst/>
              </a:rPr>
              <a:t>RASHODI PO NAMENAMA</a:t>
            </a:r>
            <a:endParaRPr lang="en-US" sz="2800" dirty="0"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2650" y="533400"/>
          <a:ext cx="913135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Worksheet" r:id="rId3" imgW="6336665" imgH="4130073" progId="Excel.Sheet.12">
                  <p:embed/>
                </p:oleObj>
              </mc:Choice>
              <mc:Fallback>
                <p:oleObj name="Worksheet" r:id="rId3" imgW="6336665" imgH="4130073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0" y="533400"/>
                        <a:ext cx="913135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2412</TotalTime>
  <Words>1438</Words>
  <Application>Microsoft Office PowerPoint</Application>
  <PresentationFormat>On-screen Show (4:3)</PresentationFormat>
  <Paragraphs>319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Calibri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Worksheet</vt:lpstr>
      <vt:lpstr>PRIJEDLOG BUDŽETA  OPŠTINE TUTIN ZA  2016.GODINU  </vt:lpstr>
      <vt:lpstr>         UVODNE NAPOMENE</vt:lpstr>
      <vt:lpstr>  </vt:lpstr>
      <vt:lpstr>PowerPoint Presentation</vt:lpstr>
      <vt:lpstr>  987.990.345  dinara     </vt:lpstr>
      <vt:lpstr>PRIHODI I PRIMANJA</vt:lpstr>
      <vt:lpstr>             SRUKTURA PRIHODA</vt:lpstr>
      <vt:lpstr>SRUKTURA RASHODA</vt:lpstr>
      <vt:lpstr>RASHODI PO NAMENAMA</vt:lpstr>
      <vt:lpstr>OPIS: Izrada planske i urbanističke dokumentacije(Prostorni plan) </vt:lpstr>
      <vt:lpstr>PROGRAM 2 – KOMUNALNA DELATNOST</vt:lpstr>
      <vt:lpstr>PROGRAM 2 – KOMUNALNA DELATNOST</vt:lpstr>
      <vt:lpstr>PROGRAM 2 – KOMUNALNA DELATNOST</vt:lpstr>
      <vt:lpstr>PROGRAM 2 – KOMUNALNA DELATNOST</vt:lpstr>
      <vt:lpstr>PROGRAM 2 – KOMUNALNA DELATNOST</vt:lpstr>
      <vt:lpstr>PROGRAM 3 – LOKALNI EKONOMSKI RAZVOJ</vt:lpstr>
      <vt:lpstr>PROGRAM 4 – RAZVOJ TURIZMA</vt:lpstr>
      <vt:lpstr>PROGRAM 5 – RAZVOJ POLJOPRIVREDE</vt:lpstr>
      <vt:lpstr>PROGRAM 6 – ZAŠTITA ŽIVOTNE SREDINE</vt:lpstr>
      <vt:lpstr>PROGRAM 7 – PUTNA INFRASTRUKURA</vt:lpstr>
      <vt:lpstr>PROGRAM 8 – PREDŠKOLSKO OBRAZOVANJE</vt:lpstr>
      <vt:lpstr>PROGRAM 9 – OSNOVNO OBRAZOVANJE</vt:lpstr>
      <vt:lpstr>PROGRAM 10 – SREDNJE OBRAZOVANJE</vt:lpstr>
      <vt:lpstr>PROGRAM 11 – SOCIJALNA ZAŠTITA</vt:lpstr>
      <vt:lpstr>PROGRAM 11 – SOCIJALNA ZAŠTITA</vt:lpstr>
      <vt:lpstr>PROGRAM 11 – SOCIJALNA ZAŠTITA</vt:lpstr>
      <vt:lpstr>PROGRAM 11 – SOCIJALNA ZAŠTITA</vt:lpstr>
      <vt:lpstr>PROGRAM 11 – SOCIJALNA ZAŠTITA</vt:lpstr>
      <vt:lpstr>PROGRAM 11 – SOCIJALNA ZAŠTITA</vt:lpstr>
      <vt:lpstr>PROGRAM 12 – PRIMARNA ZDRASTVENA  ZAŠTITA</vt:lpstr>
      <vt:lpstr>PROGRAM 12 – RAZVOJ KULTURE</vt:lpstr>
      <vt:lpstr>MULTIMEDIJALNI CENTAR</vt:lpstr>
      <vt:lpstr>OPŠTINSKA USTANOVA ZA SPORT </vt:lpstr>
      <vt:lpstr>PROGRAM 15 – LOKALNA SAMOUPRAVA</vt:lpstr>
      <vt:lpstr>BUDŽETSKI  CILJEVI</vt:lpstr>
      <vt:lpstr>BUDŽETSKI  CILJEVI</vt:lpstr>
      <vt:lpstr>Hvala  na  pažnji!   SAJT OPŠTINE: www.TUTIN.rs e-mail: finansije@TUTIN.rs 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tutin</dc:creator>
  <cp:lastModifiedBy>administrator</cp:lastModifiedBy>
  <cp:revision>214</cp:revision>
  <cp:lastPrinted>2015-11-07T10:14:21Z</cp:lastPrinted>
  <dcterms:created xsi:type="dcterms:W3CDTF">2015-11-07T09:34:23Z</dcterms:created>
  <dcterms:modified xsi:type="dcterms:W3CDTF">2015-12-23T09:34:19Z</dcterms:modified>
</cp:coreProperties>
</file>